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38" r:id="rId2"/>
  </p:sldMasterIdLst>
  <p:notesMasterIdLst>
    <p:notesMasterId r:id="rId16"/>
  </p:notesMasterIdLst>
  <p:sldIdLst>
    <p:sldId id="305" r:id="rId3"/>
    <p:sldId id="318" r:id="rId4"/>
    <p:sldId id="307" r:id="rId5"/>
    <p:sldId id="308" r:id="rId6"/>
    <p:sldId id="309" r:id="rId7"/>
    <p:sldId id="310" r:id="rId8"/>
    <p:sldId id="320" r:id="rId9"/>
    <p:sldId id="358" r:id="rId10"/>
    <p:sldId id="322" r:id="rId11"/>
    <p:sldId id="361" r:id="rId12"/>
    <p:sldId id="362" r:id="rId13"/>
    <p:sldId id="324" r:id="rId14"/>
    <p:sldId id="31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28D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3" autoAdjust="0"/>
    <p:restoredTop sz="94660"/>
  </p:normalViewPr>
  <p:slideViewPr>
    <p:cSldViewPr>
      <p:cViewPr>
        <p:scale>
          <a:sx n="66" d="100"/>
          <a:sy n="66" d="100"/>
        </p:scale>
        <p:origin x="-293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2E8-7873-4375-A66B-BB0381335848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D4E2-C664-4AD5-B9D4-A66CE13626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843D0-F333-43D0-8AA9-B3DF5BAA9B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6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4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923EF58-7555-4959-978A-5C612C7478F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AEDECFE-9DE9-45C0-90F3-CCEE9E8AEEE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0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3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3856E968-AF40-4D96-A24F-2BB8E48F932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62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9B80D-81EF-4FDD-B89A-A0B02B8A23CE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mtClean="0"/>
              <a:t>Меженный Владимир Сергеевич,</a:t>
            </a:r>
          </a:p>
          <a:p>
            <a:r>
              <a:rPr lang="ru-RU" smtClean="0"/>
              <a:t>директор департамента образования Администрации муниципального образования «Город Архангельск», тел.: 607-107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2878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3167-7B9B-41AB-9D69-3C7D2A5EBD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3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2454-B50B-441E-ACEC-B3AD54F68C1B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18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882F-730B-4AFB-AE9D-0EC92C80A3B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57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AA088-E77C-41B4-A3A8-C2C88D1A0C36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239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8A2B-84E8-4DF9-BBCE-02260C197569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395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B7DCB-BA65-4ABC-95FE-012EBAEC3963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26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42D99-D75B-408A-AA8E-1F0BCF54CBD8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4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E1124E2A-52F1-42E9-B493-CB71F91C73E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1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4681-0FAC-4466-A5B3-47D9FBED5904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16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83E3-DD8B-42A8-AAAA-3A6317A588AA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19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AAEE-EB53-469A-B74C-A4E393D34E20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5C530CBF-12EE-4EA1-9711-36F990E71D96}" type="datetime1">
              <a:rPr lang="ru-RU" smtClean="0"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7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7400054-47E4-42CC-8A47-9145173045E2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062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1321722-4B95-4D4B-BED2-2251EF7DAB88}" type="datetime1">
              <a:rPr lang="ru-RU" smtClean="0"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0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13C59A50-6FD0-4890-8027-49924E4B37FA}" type="datetime1">
              <a:rPr lang="ru-RU" smtClean="0"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06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AFEA7218-6BF5-4CEA-A5A3-3009278A112F}" type="datetime1">
              <a:rPr lang="ru-RU" smtClean="0"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802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B59F69CC-D19E-455F-8B19-D352E6DFBFB9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0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27584" y="6309335"/>
            <a:ext cx="2133600" cy="365125"/>
          </a:xfrm>
          <a:prstGeom prst="rect">
            <a:avLst/>
          </a:prstGeom>
        </p:spPr>
        <p:txBody>
          <a:bodyPr/>
          <a:lstStyle/>
          <a:p>
            <a:fld id="{0DFF31EE-1CB2-485F-8B48-868B7E679C5F}" type="datetime1">
              <a:rPr lang="ru-RU" smtClean="0"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4" y="635636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65"/>
            <a:ext cx="2133600" cy="365125"/>
          </a:xfrm>
          <a:prstGeom prst="rect">
            <a:avLst/>
          </a:prstGeom>
        </p:spPr>
        <p:txBody>
          <a:bodyPr/>
          <a:lstStyle/>
          <a:p>
            <a:fld id="{F60C7F2C-B995-4264-9419-AC25FBAD15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960" y="5603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4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5496" y="44627"/>
            <a:ext cx="8712968" cy="6671809"/>
            <a:chOff x="-115465" y="-54363"/>
            <a:chExt cx="8021162" cy="6759255"/>
          </a:xfrm>
          <a:effectLst>
            <a:reflection blurRad="6350" stA="50000" endA="300" endPos="55500" dist="50800" dir="5400000" sy="-100000" algn="bl" rotWithShape="0"/>
          </a:effectLst>
        </p:grpSpPr>
        <p:sp>
          <p:nvSpPr>
            <p:cNvPr id="8" name="Половина рамки 7"/>
            <p:cNvSpPr/>
            <p:nvPr userDrawn="1"/>
          </p:nvSpPr>
          <p:spPr>
            <a:xfrm>
              <a:off x="-115465" y="-54363"/>
              <a:ext cx="8021162" cy="6759255"/>
            </a:xfrm>
            <a:prstGeom prst="halfFrame">
              <a:avLst>
                <a:gd name="adj1" fmla="val 8263"/>
                <a:gd name="adj2" fmla="val 880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916378" y="-33850"/>
              <a:ext cx="5400600" cy="530078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B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kern="1200" dirty="0" smtClean="0">
                  <a:solidFill>
                    <a:schemeClr val="bg1"/>
                  </a:solidFill>
                  <a:latin typeface="Garamond" pitchFamily="18" charset="0"/>
                  <a:ea typeface="+mj-ea"/>
                  <a:cs typeface="+mj-cs"/>
                </a:rPr>
                <a:t>Департамент образования Администрации муниципального образования «Город Архангельск»</a:t>
              </a:r>
              <a:endParaRPr lang="ru-RU" sz="1400" b="1" kern="1200" dirty="0">
                <a:solidFill>
                  <a:schemeClr val="bg1"/>
                </a:solidFill>
                <a:latin typeface="Garamond" pitchFamily="18" charset="0"/>
                <a:ea typeface="+mj-ea"/>
                <a:cs typeface="+mj-cs"/>
              </a:endParaRPr>
            </a:p>
          </p:txBody>
        </p:sp>
        <p:pic>
          <p:nvPicPr>
            <p:cNvPr id="10" name="Picture 2" descr="http://abali.ru/wp-content/uploads/2011/04/gerb_Arhangelska_Abali.ru_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223" y="-4934"/>
              <a:ext cx="436474" cy="64597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Половина рамки 14"/>
          <p:cNvSpPr/>
          <p:nvPr userDrawn="1"/>
        </p:nvSpPr>
        <p:spPr>
          <a:xfrm rot="10800000">
            <a:off x="827583" y="553792"/>
            <a:ext cx="8291259" cy="6259584"/>
          </a:xfrm>
          <a:prstGeom prst="halfFrame">
            <a:avLst>
              <a:gd name="adj1" fmla="val 3928"/>
              <a:gd name="adj2" fmla="val 3945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Дата 3"/>
          <p:cNvSpPr>
            <a:spLocks noGrp="1"/>
          </p:cNvSpPr>
          <p:nvPr>
            <p:ph type="dt" sz="half" idx="2"/>
          </p:nvPr>
        </p:nvSpPr>
        <p:spPr>
          <a:xfrm>
            <a:off x="1187624" y="651978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fld id="{8B618C6F-87CD-4709-A3DE-AD11F0AAEB6E}" type="datetime1">
              <a:rPr lang="ru-RU" smtClean="0"/>
              <a:t>06.09.2017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59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60000"/>
              <a:lumOff val="40000"/>
            </a:schemeClr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7AA1-7B29-489F-A146-3F16F5ED013D}" type="datetime1">
              <a:rPr lang="ru-RU" smtClean="0"/>
              <a:t>06.09.2017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13E3B-B551-4625-96A0-578EF547BA8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3" y="0"/>
            <a:ext cx="9108504" cy="6813376"/>
            <a:chOff x="0" y="0"/>
            <a:chExt cx="9108504" cy="6813376"/>
          </a:xfrm>
        </p:grpSpPr>
        <p:sp>
          <p:nvSpPr>
            <p:cNvPr id="8" name="Половина рамки 7"/>
            <p:cNvSpPr/>
            <p:nvPr userDrawn="1"/>
          </p:nvSpPr>
          <p:spPr>
            <a:xfrm>
              <a:off x="0" y="0"/>
              <a:ext cx="9108504" cy="6813376"/>
            </a:xfrm>
            <a:prstGeom prst="halfFrame">
              <a:avLst>
                <a:gd name="adj1" fmla="val 7997"/>
                <a:gd name="adj2" fmla="val 15996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оловина рамки 8"/>
            <p:cNvSpPr/>
            <p:nvPr userDrawn="1"/>
          </p:nvSpPr>
          <p:spPr>
            <a:xfrm>
              <a:off x="152401" y="189570"/>
              <a:ext cx="8512356" cy="6623806"/>
            </a:xfrm>
            <a:prstGeom prst="halfFrame">
              <a:avLst>
                <a:gd name="adj1" fmla="val 7997"/>
                <a:gd name="adj2" fmla="val 11222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Половина рамки 9"/>
            <p:cNvSpPr/>
            <p:nvPr userDrawn="1"/>
          </p:nvSpPr>
          <p:spPr>
            <a:xfrm>
              <a:off x="304801" y="341970"/>
              <a:ext cx="7075511" cy="6471406"/>
            </a:xfrm>
            <a:prstGeom prst="halfFrame">
              <a:avLst>
                <a:gd name="adj1" fmla="val 7997"/>
                <a:gd name="adj2" fmla="val 12298"/>
              </a:avLst>
            </a:prstGeom>
            <a:gradFill>
              <a:gsLst>
                <a:gs pos="31000">
                  <a:srgbClr val="0070C0"/>
                </a:gs>
                <a:gs pos="79000">
                  <a:schemeClr val="accent1">
                    <a:lumMod val="20000"/>
                    <a:lumOff val="8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 w="88900" cap="rnd"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овина рамки 10"/>
          <p:cNvSpPr/>
          <p:nvPr userDrawn="1"/>
        </p:nvSpPr>
        <p:spPr>
          <a:xfrm rot="10800000">
            <a:off x="755575" y="341970"/>
            <a:ext cx="8363271" cy="6471406"/>
          </a:xfrm>
          <a:prstGeom prst="halfFrame">
            <a:avLst>
              <a:gd name="adj1" fmla="val 5157"/>
              <a:gd name="adj2" fmla="val 5447"/>
            </a:avLst>
          </a:prstGeom>
          <a:gradFill>
            <a:gsLst>
              <a:gs pos="31000">
                <a:srgbClr val="0070C0"/>
              </a:gs>
              <a:gs pos="79000">
                <a:schemeClr val="accent1">
                  <a:lumMod val="20000"/>
                  <a:lumOff val="80000"/>
                </a:schemeClr>
              </a:gs>
              <a:gs pos="10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88900" cap="rnd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Picture 2" descr="C:\Users\IlatovskayaAS2\Desktop\panorama-long-2015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9000"/>
                    </a14:imgEffect>
                    <a14:imgEffect>
                      <a14:saturation sat="1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4" y="-1"/>
            <a:ext cx="9152255" cy="10266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:\Совещания\сочинение 30.11 инструктаж\Илатовская А.С\gerb_Arhangelska_Abali.ru_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77283"/>
            <a:ext cx="704348" cy="908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864770" y="-839"/>
            <a:ext cx="83519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1200" dirty="0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Департамент образования Администрации муниципального образования «Город Архангельск»</a:t>
            </a:r>
            <a:endParaRPr lang="ru-RU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0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356" y="3068960"/>
            <a:ext cx="8640960" cy="34563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МАЙМАКСАНСКОГО ТЕРРИТОРИАЛЬНОГО ОКРУГА АДМИНИСТРАЦИИ МУНИЦИПАЛЬНОГО ОБРАЗОВАНИЯ «ГОРОД АРХАНГЕЛЬСК»</a:t>
            </a:r>
            <a:endParaRPr lang="ru-RU" sz="36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62" y="908721"/>
            <a:ext cx="1368151" cy="17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ПО ОКОНЧАНИИ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6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Школьная, д. 86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8194" name="Picture 2" descr="D:\МОИ ДОКУМЕНТЫ\КОНТРАКТЫ\ДОРОГИ городская среда\фото\ул. Школьная, д.86\Школьная 86 от 25.07 (1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34" y="1540823"/>
            <a:ext cx="6978472" cy="5174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71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389" y="3140968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Спасибо за внимание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608" y="3204213"/>
            <a:ext cx="7164797" cy="15841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ru-RU" sz="3000" b="1" dirty="0" smtClean="0">
                <a:solidFill>
                  <a:schemeClr val="bg1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3000" b="1" dirty="0">
              <a:solidFill>
                <a:schemeClr val="bg1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4" y="1929850"/>
            <a:ext cx="1008111" cy="127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6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6" y="1484784"/>
            <a:ext cx="82089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Ход реализации в 2017 году мероприятий </a:t>
            </a:r>
            <a:r>
              <a:rPr lang="ru-RU" sz="3200" b="1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«Формирование современной городской среды на территории муниципального образования «Город Архангельск» в рамках ведомственной целевой программы «Развитие города Архангельска, как административного центра Архангельской области»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7" y="613967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05 сентября 2017</a:t>
            </a:r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265033" y="332657"/>
            <a:ext cx="5467207" cy="1680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112" y="1484785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1. Информация о выполнении работ по первой проведенной процедуре торгов</a:t>
            </a:r>
            <a:endParaRPr lang="ru-RU" sz="40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09" y="3467004"/>
            <a:ext cx="8856984" cy="2031325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Извещение о проведении открытого аукциона в электронной форме размещено на сайте единой информационной системе в сфере закупок 20.06.2017 г.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На участие в аукционе подана одна заявка.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По итогам рассмотрения единственной заявки заключен муниципальный контракт № 15 от 11.07.2017 г</a:t>
            </a:r>
            <a:r>
              <a:rPr lang="ru-RU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. на сумму </a:t>
            </a:r>
            <a:r>
              <a:rPr lang="ru-RU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1 459 730,11 </a:t>
            </a:r>
            <a:r>
              <a:rPr lang="ru-RU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руб.</a:t>
            </a:r>
          </a:p>
          <a:p>
            <a:pPr algn="ctr"/>
            <a:r>
              <a:rPr lang="ru-RU" dirty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В том числе:</a:t>
            </a:r>
          </a:p>
          <a:p>
            <a:pPr algn="ctr"/>
            <a:endParaRPr lang="ru-RU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74321"/>
              </p:ext>
            </p:extLst>
          </p:nvPr>
        </p:nvGraphicFramePr>
        <p:xfrm>
          <a:off x="599027" y="5229200"/>
          <a:ext cx="8352069" cy="13182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5970"/>
                <a:gridCol w="2825736"/>
                <a:gridCol w="1663148"/>
                <a:gridCol w="1065707"/>
                <a:gridCol w="1295801"/>
                <a:gridCol w="1065707"/>
              </a:tblGrid>
              <a:tr h="6191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адрес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стоимость работ по муниципальному контракту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Федеральный бюджет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Областной бюджет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Местный бюджет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ул. Буденого д. 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334 303,66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257 014,66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45 400,00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31 889,00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ул. Буденого д. 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326 677,90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248 770,90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43 900,00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34 007,00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ул. Школьная,  д. 86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798 748,55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605 757,55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106 900,00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86 091,00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2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484784"/>
            <a:ext cx="8229600" cy="475252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00FF"/>
                </a:solidFill>
              </a:rPr>
              <a:t>Заказчик: Администрация </a:t>
            </a:r>
            <a:r>
              <a:rPr lang="ru-RU" sz="2700" dirty="0" err="1">
                <a:solidFill>
                  <a:srgbClr val="0000FF"/>
                </a:solidFill>
              </a:rPr>
              <a:t>Маймаксанского</a:t>
            </a:r>
            <a:r>
              <a:rPr lang="ru-RU" sz="2700" dirty="0">
                <a:solidFill>
                  <a:srgbClr val="0000FF"/>
                </a:solidFill>
              </a:rPr>
              <a:t> территориального округа Администрации муниципального образования «Город Архангельск», </a:t>
            </a:r>
            <a:r>
              <a:rPr lang="ru-RU" sz="2700" dirty="0" smtClean="0">
                <a:solidFill>
                  <a:srgbClr val="0000FF"/>
                </a:solidFill>
              </a:rPr>
              <a:t/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тел. 246-005 приемная</a:t>
            </a:r>
            <a:r>
              <a:rPr lang="ru-RU" sz="2700" dirty="0">
                <a:solidFill>
                  <a:srgbClr val="0000FF"/>
                </a:solidFill>
              </a:rPr>
              <a:t/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/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Подрядчик: ЗАО «Архангельское городское специализированное управление механизации » 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Тел. 24-23-77 зам. директора Р.Ф. </a:t>
            </a:r>
            <a:r>
              <a:rPr lang="ru-RU" sz="2700" dirty="0" err="1">
                <a:solidFill>
                  <a:srgbClr val="0000FF"/>
                </a:solidFill>
              </a:rPr>
              <a:t>Корелин</a:t>
            </a:r>
            <a:r>
              <a:rPr lang="ru-RU" sz="2700" dirty="0">
                <a:solidFill>
                  <a:srgbClr val="0000FF"/>
                </a:solidFill>
              </a:rPr>
              <a:t>.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/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Технический контроль: ООО «Дорожный сервис»</a:t>
            </a:r>
            <a:br>
              <a:rPr lang="ru-RU" sz="2700" dirty="0">
                <a:solidFill>
                  <a:srgbClr val="0000FF"/>
                </a:solidFill>
              </a:rPr>
            </a:br>
            <a:r>
              <a:rPr lang="ru-RU" sz="2700" dirty="0">
                <a:solidFill>
                  <a:srgbClr val="0000FF"/>
                </a:solidFill>
              </a:rPr>
              <a:t>Тел. 7-921-677-3000 директор </a:t>
            </a:r>
            <a:r>
              <a:rPr lang="ru-RU" sz="2700" dirty="0" err="1">
                <a:solidFill>
                  <a:srgbClr val="0000FF"/>
                </a:solidFill>
              </a:rPr>
              <a:t>Крупин</a:t>
            </a:r>
            <a:r>
              <a:rPr lang="ru-RU" sz="2700" dirty="0">
                <a:solidFill>
                  <a:srgbClr val="0000FF"/>
                </a:solidFill>
              </a:rPr>
              <a:t> А.В</a:t>
            </a:r>
            <a:r>
              <a:rPr lang="ru-RU" sz="2700" dirty="0" smtClean="0">
                <a:solidFill>
                  <a:srgbClr val="0000FF"/>
                </a:solidFill>
              </a:rPr>
              <a:t>.</a:t>
            </a:r>
            <a:br>
              <a:rPr lang="ru-RU" sz="2700" dirty="0" smtClean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/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sz="2700" dirty="0" smtClean="0">
                <a:solidFill>
                  <a:srgbClr val="0000FF"/>
                </a:solidFill>
              </a:rPr>
              <a:t>Сроки выполнения работ с 11.07.2017г. по 15.09.2017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8271" y="316971"/>
            <a:ext cx="5467350" cy="936104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55" y="978883"/>
            <a:ext cx="3860616" cy="570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Выполнение работ </a:t>
            </a:r>
            <a:r>
              <a:rPr lang="ru-RU" sz="2400" b="1" dirty="0">
                <a:solidFill>
                  <a:srgbClr val="0000FF"/>
                </a:solidFill>
              </a:rPr>
              <a:t>по </a:t>
            </a:r>
            <a:r>
              <a:rPr lang="ru-RU" sz="2400" b="1" dirty="0" smtClean="0">
                <a:solidFill>
                  <a:srgbClr val="0000FF"/>
                </a:solidFill>
              </a:rPr>
              <a:t>восстановлению покрытия дворового проезда и тротуара по адресу ул. Школьная, д. 86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92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3734" y="1916832"/>
            <a:ext cx="8280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До начала проведения работ</a:t>
            </a:r>
            <a:endParaRPr lang="ru-RU" sz="44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5034" y="260648"/>
            <a:ext cx="5467207" cy="1824609"/>
          </a:xfrm>
        </p:spPr>
        <p:txBody>
          <a:bodyPr>
            <a:normAutofit/>
          </a:bodyPr>
          <a:lstStyle/>
          <a:p>
            <a:pPr algn="l"/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7" y="332657"/>
            <a:ext cx="797487" cy="1008111"/>
          </a:xfrm>
          <a:prstGeom prst="rect">
            <a:avLst/>
          </a:prstGeom>
        </p:spPr>
      </p:pic>
      <p:pic>
        <p:nvPicPr>
          <p:cNvPr id="1026" name="Picture 2" descr="D:\МОИ ДОКУМЕНТЫ\КОНТРАКТЫ\ДОРОГИ городская среда\фото\ул. Школьная, д.86\дефект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668" y="3861048"/>
            <a:ext cx="3763372" cy="2822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5647" y="184482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Ул. Школьная, д. 86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027" name="Picture 3" descr="D:\МОИ ДОКУМЕНТЫ\КОНТРАКТЫ\ДОРОГИ городская среда\фото\ул. Школьная, д.86\дефект 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83" y="3834958"/>
            <a:ext cx="3798154" cy="2848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ДОКУМЕНТЫ\КОНТРАКТЫ\ДОРОГИ городская среда\фото\ул. Школьная, д.86\Общий вид двор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154" y="883243"/>
            <a:ext cx="3777886" cy="2833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3963" y="2924944"/>
            <a:ext cx="7738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Calibri" panose="020F0502020204030204" pitchFamily="34" charset="0"/>
                <a:ea typeface="PT Sans Caption" pitchFamily="34" charset="-52"/>
                <a:cs typeface="Times New Roman" pitchFamily="18" charset="0"/>
              </a:rPr>
              <a:t>В ПРОЦЕССЕ ВЫПОЛНЕНИЯ РАБОТ</a:t>
            </a:r>
            <a:endParaRPr lang="ru-RU" sz="4000" b="1" dirty="0">
              <a:solidFill>
                <a:srgbClr val="0000FF"/>
              </a:solidFill>
              <a:latin typeface="Calibri" panose="020F0502020204030204" pitchFamily="34" charset="0"/>
              <a:ea typeface="PT Sans Caption" pitchFamily="34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9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8225" y="1140713"/>
            <a:ext cx="6756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Sans Caption"/>
              </a:rPr>
              <a:t>Ул. Школьная, д. 86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Sans Caption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1265034" y="260648"/>
            <a:ext cx="5467207" cy="18246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900" b="1" dirty="0" smtClean="0">
                <a:solidFill>
                  <a:srgbClr val="0000FF"/>
                </a:solidFill>
                <a:latin typeface="PT Sans Caption" pitchFamily="34" charset="-52"/>
                <a:ea typeface="PT Sans Caption" pitchFamily="34" charset="-52"/>
                <a:cs typeface="Times New Roman" pitchFamily="18" charset="0"/>
              </a:rPr>
              <a:t>АДМИНИСТРАЦИЯ МУНИЦИПАЛЬНОГО ОБРАЗОВАНИЯ «ГОРОД АРХАНГЕЛЬСК»</a:t>
            </a:r>
            <a:endParaRPr lang="ru-RU" sz="1900" b="1" dirty="0">
              <a:solidFill>
                <a:srgbClr val="0000FF"/>
              </a:solidFill>
              <a:latin typeface="PT Sans Caption" pitchFamily="34" charset="-52"/>
              <a:ea typeface="PT Sans Caption" pitchFamily="34" charset="-52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0" y="332657"/>
            <a:ext cx="797487" cy="1008111"/>
          </a:xfrm>
          <a:prstGeom prst="rect">
            <a:avLst/>
          </a:prstGeom>
        </p:spPr>
      </p:pic>
      <p:pic>
        <p:nvPicPr>
          <p:cNvPr id="5122" name="Picture 2" descr="D:\МОИ ДОКУМЕНТЫ\КОНТРАКТЫ\ДОРОГИ городская среда\фото\ул. Школьная, д.86\20170721_091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2" y="4077072"/>
            <a:ext cx="3459085" cy="2594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D:\МОИ ДОКУМЕНТЫ\КОНТРАКТЫ\ДОРОГИ городская среда\фото\ул. Школьная, д.86\20170721_0915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33" y="3917080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 descr="D:\МОИ ДОКУМЕНТЫ\КОНТРАКТЫ\ДОРОГИ городская среда\фото\ул. Школьная, д.86\20170721_0915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40823"/>
            <a:ext cx="3816424" cy="2862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049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324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1_Специальное оформление</vt:lpstr>
      <vt:lpstr>Тема Office</vt:lpstr>
      <vt:lpstr>Презентация PowerPoint</vt:lpstr>
      <vt:lpstr>Презентация PowerPoint</vt:lpstr>
      <vt:lpstr>Презентация PowerPoint</vt:lpstr>
      <vt:lpstr>Заказчик: Администрация Маймаксанского территориального округа Администрации муниципального образования «Город Архангельск»,  тел. 246-005 приемная  Подрядчик: ЗАО «Архангельское городское специализированное управление механизации »  Тел. 24-23-77 зам. директора Р.Ф. Корелин.  Технический контроль: ООО «Дорожный сервис» Тел. 7-921-677-3000 директор Крупин А.В.  Сроки выполнения работ с 11.07.2017г. по 15.09.2017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Сергеевна Илатовская</dc:creator>
  <cp:lastModifiedBy>Светлана Андреевна Алутина</cp:lastModifiedBy>
  <cp:revision>118</cp:revision>
  <dcterms:created xsi:type="dcterms:W3CDTF">2016-09-16T13:01:11Z</dcterms:created>
  <dcterms:modified xsi:type="dcterms:W3CDTF">2017-09-06T08:49:37Z</dcterms:modified>
</cp:coreProperties>
</file>